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charts/chart3.xml" ContentType="application/vnd.openxmlformats-officedocument.drawingml.chart+xml"/>
  <Override PartName="/ppt/notesSlides/notesSlide26.xml" ContentType="application/vnd.openxmlformats-officedocument.presentationml.notesSlide+xml"/>
  <Override PartName="/ppt/charts/chart4.xml" ContentType="application/vnd.openxmlformats-officedocument.drawingml.chart+xml"/>
  <Override PartName="/ppt/notesSlides/notesSlide27.xml" ContentType="application/vnd.openxmlformats-officedocument.presentationml.notesSlide+xml"/>
  <Override PartName="/ppt/charts/chart5.xml" ContentType="application/vnd.openxmlformats-officedocument.drawingml.chart+xml"/>
  <Override PartName="/ppt/notesSlides/notesSlide28.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4"/>
  </p:notesMasterIdLst>
  <p:handoutMasterIdLst>
    <p:handoutMasterId r:id="rId35"/>
  </p:handoutMasterIdLst>
  <p:sldIdLst>
    <p:sldId id="302" r:id="rId3"/>
    <p:sldId id="306" r:id="rId4"/>
    <p:sldId id="320" r:id="rId5"/>
    <p:sldId id="322" r:id="rId6"/>
    <p:sldId id="337" r:id="rId7"/>
    <p:sldId id="323" r:id="rId8"/>
    <p:sldId id="339" r:id="rId9"/>
    <p:sldId id="324" r:id="rId10"/>
    <p:sldId id="325" r:id="rId11"/>
    <p:sldId id="326" r:id="rId12"/>
    <p:sldId id="338" r:id="rId13"/>
    <p:sldId id="329" r:id="rId14"/>
    <p:sldId id="330" r:id="rId15"/>
    <p:sldId id="331" r:id="rId16"/>
    <p:sldId id="332" r:id="rId17"/>
    <p:sldId id="333" r:id="rId18"/>
    <p:sldId id="334" r:id="rId19"/>
    <p:sldId id="335" r:id="rId20"/>
    <p:sldId id="307" r:id="rId21"/>
    <p:sldId id="321" r:id="rId22"/>
    <p:sldId id="309" r:id="rId23"/>
    <p:sldId id="310" r:id="rId24"/>
    <p:sldId id="311" r:id="rId25"/>
    <p:sldId id="312" r:id="rId26"/>
    <p:sldId id="313" r:id="rId27"/>
    <p:sldId id="314" r:id="rId28"/>
    <p:sldId id="315" r:id="rId29"/>
    <p:sldId id="316" r:id="rId30"/>
    <p:sldId id="317" r:id="rId31"/>
    <p:sldId id="318" r:id="rId32"/>
    <p:sldId id="319"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Lst>
        </p14:section>
        <p14:section name="Object Detectrion" id="{1EAC03A4-AD91-4A4A-8E9E-6D5836CA6C4E}">
          <p14:sldIdLst>
            <p14:sldId id="323"/>
            <p14:sldId id="339"/>
            <p14:sldId id="324"/>
            <p14:sldId id="325"/>
            <p14:sldId id="326"/>
            <p14:sldId id="338"/>
            <p14:sldId id="329"/>
          </p14:sldIdLst>
        </p14:section>
        <p14:section name="Tracking" id="{D6B3BA2A-CA0A-452E-A2EF-CE2E2E7512C2}">
          <p14:sldIdLst>
            <p14:sldId id="330"/>
          </p14:sldIdLst>
        </p14:section>
        <p14:section name="Wrap-up" id="{7C9CA8F4-F53D-4AA3-8890-16A1EBBC73FB}">
          <p14:sldIdLst>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DuCharme" initials="KD" lastIdx="6" clrIdx="0">
    <p:extLst>
      <p:ext uri="{19B8F6BF-5375-455C-9EA6-DF929625EA0E}">
        <p15:presenceInfo xmlns:p15="http://schemas.microsoft.com/office/powerpoint/2012/main" userId="0a7d28399834bd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67240" autoAdjust="0"/>
  </p:normalViewPr>
  <p:slideViewPr>
    <p:cSldViewPr showGuides="1">
      <p:cViewPr>
        <p:scale>
          <a:sx n="66" d="100"/>
          <a:sy n="66" d="100"/>
        </p:scale>
        <p:origin x="2982" y="57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er>
        <c:dLbls>
          <c:showLegendKey val="0"/>
          <c:showVal val="0"/>
          <c:showCatName val="0"/>
          <c:showSerName val="0"/>
          <c:showPercent val="0"/>
          <c:showBubbleSize val="0"/>
        </c:dLbls>
        <c:gapWidth val="150"/>
        <c:axId val="-977512368"/>
        <c:axId val="-977509104"/>
      </c:barChart>
      <c:catAx>
        <c:axId val="-977512368"/>
        <c:scaling>
          <c:orientation val="minMax"/>
        </c:scaling>
        <c:delete val="0"/>
        <c:axPos val="b"/>
        <c:numFmt formatCode="General" sourceLinked="0"/>
        <c:majorTickMark val="out"/>
        <c:minorTickMark val="none"/>
        <c:tickLblPos val="nextTo"/>
        <c:crossAx val="-977509104"/>
        <c:crosses val="autoZero"/>
        <c:auto val="1"/>
        <c:lblAlgn val="ctr"/>
        <c:lblOffset val="100"/>
        <c:noMultiLvlLbl val="0"/>
      </c:catAx>
      <c:valAx>
        <c:axId val="-977509104"/>
        <c:scaling>
          <c:orientation val="minMax"/>
        </c:scaling>
        <c:delete val="0"/>
        <c:axPos val="l"/>
        <c:majorGridlines/>
        <c:numFmt formatCode="General" sourceLinked="1"/>
        <c:majorTickMark val="out"/>
        <c:minorTickMark val="none"/>
        <c:tickLblPos val="nextTo"/>
        <c:crossAx val="-97751236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ser>
        <c:dLbls>
          <c:showLegendKey val="0"/>
          <c:showVal val="0"/>
          <c:showCatName val="0"/>
          <c:showSerName val="0"/>
          <c:showPercent val="0"/>
          <c:showBubbleSize val="0"/>
        </c:dLbls>
        <c:gapWidth val="150"/>
        <c:axId val="-981974848"/>
        <c:axId val="-903540496"/>
      </c:barChart>
      <c:catAx>
        <c:axId val="-981974848"/>
        <c:scaling>
          <c:orientation val="minMax"/>
        </c:scaling>
        <c:delete val="0"/>
        <c:axPos val="b"/>
        <c:numFmt formatCode="General" sourceLinked="0"/>
        <c:majorTickMark val="out"/>
        <c:minorTickMark val="none"/>
        <c:tickLblPos val="nextTo"/>
        <c:crossAx val="-903540496"/>
        <c:crosses val="autoZero"/>
        <c:auto val="1"/>
        <c:lblAlgn val="ctr"/>
        <c:lblOffset val="100"/>
        <c:noMultiLvlLbl val="0"/>
      </c:catAx>
      <c:valAx>
        <c:axId val="-903540496"/>
        <c:scaling>
          <c:orientation val="minMax"/>
        </c:scaling>
        <c:delete val="0"/>
        <c:axPos val="l"/>
        <c:majorGridlines/>
        <c:numFmt formatCode="General" sourceLinked="1"/>
        <c:majorTickMark val="out"/>
        <c:minorTickMark val="none"/>
        <c:tickLblPos val="nextTo"/>
        <c:crossAx val="-98197484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ser>
        <c:dLbls>
          <c:showLegendKey val="0"/>
          <c:showVal val="0"/>
          <c:showCatName val="0"/>
          <c:showSerName val="0"/>
          <c:showPercent val="0"/>
          <c:showBubbleSize val="0"/>
        </c:dLbls>
        <c:marker val="1"/>
        <c:smooth val="0"/>
        <c:axId val="-903552464"/>
        <c:axId val="-903554640"/>
      </c:lineChart>
      <c:catAx>
        <c:axId val="-903552464"/>
        <c:scaling>
          <c:orientation val="minMax"/>
        </c:scaling>
        <c:delete val="0"/>
        <c:axPos val="b"/>
        <c:numFmt formatCode="General" sourceLinked="0"/>
        <c:majorTickMark val="out"/>
        <c:minorTickMark val="none"/>
        <c:tickLblPos val="nextTo"/>
        <c:crossAx val="-903554640"/>
        <c:crosses val="autoZero"/>
        <c:auto val="1"/>
        <c:lblAlgn val="ctr"/>
        <c:lblOffset val="100"/>
        <c:noMultiLvlLbl val="0"/>
      </c:catAx>
      <c:valAx>
        <c:axId val="-903554640"/>
        <c:scaling>
          <c:orientation val="minMax"/>
        </c:scaling>
        <c:delete val="0"/>
        <c:axPos val="l"/>
        <c:majorGridlines/>
        <c:numFmt formatCode="General" sourceLinked="1"/>
        <c:majorTickMark val="out"/>
        <c:minorTickMark val="none"/>
        <c:tickLblPos val="nextTo"/>
        <c:crossAx val="-90355246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ser>
        <c:dLbls>
          <c:showLegendKey val="0"/>
          <c:showVal val="0"/>
          <c:showCatName val="0"/>
          <c:showSerName val="0"/>
          <c:showPercent val="0"/>
          <c:showBubbleSize val="0"/>
        </c:dLbls>
        <c:marker val="1"/>
        <c:smooth val="0"/>
        <c:axId val="-903547568"/>
        <c:axId val="-903547024"/>
      </c:lineChart>
      <c:catAx>
        <c:axId val="-903547568"/>
        <c:scaling>
          <c:orientation val="minMax"/>
        </c:scaling>
        <c:delete val="0"/>
        <c:axPos val="b"/>
        <c:numFmt formatCode="General" sourceLinked="0"/>
        <c:majorTickMark val="out"/>
        <c:minorTickMark val="none"/>
        <c:tickLblPos val="nextTo"/>
        <c:crossAx val="-903547024"/>
        <c:crosses val="autoZero"/>
        <c:auto val="1"/>
        <c:lblAlgn val="ctr"/>
        <c:lblOffset val="100"/>
        <c:noMultiLvlLbl val="0"/>
      </c:catAx>
      <c:valAx>
        <c:axId val="-903547024"/>
        <c:scaling>
          <c:orientation val="minMax"/>
        </c:scaling>
        <c:delete val="0"/>
        <c:axPos val="l"/>
        <c:majorGridlines/>
        <c:numFmt formatCode="General" sourceLinked="1"/>
        <c:majorTickMark val="out"/>
        <c:minorTickMark val="none"/>
        <c:tickLblPos val="nextTo"/>
        <c:crossAx val="-90354756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solidFill>
            </c:spPr>
          </c:dPt>
          <c:dPt>
            <c:idx val="5"/>
            <c:bubble3D val="0"/>
            <c:spPr>
              <a:solidFill>
                <a:schemeClr val="accent6"/>
              </a:solidFill>
            </c:spPr>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12-11T11:38:52.199" idx="4">
    <p:pos x="10" y="10"/>
    <p:text>Slide name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2-11T11:24:51.046" idx="1">
    <p:pos x="10" y="10"/>
    <p:text>changing notes section for voice over</p:text>
    <p:extLst>
      <p:ext uri="{C676402C-5697-4E1C-873F-D02D1690AC5C}">
        <p15:threadingInfo xmlns:p15="http://schemas.microsoft.com/office/powerpoint/2012/main" timeZoneBias="300"/>
      </p:ext>
    </p:extLst>
  </p:cm>
  <p:cm authorId="1" dt="2017-12-11T11:57:56.732" idx="5">
    <p:pos x="10" y="106"/>
    <p:text>and slide now too</p:text>
    <p:extLst>
      <p:ext uri="{C676402C-5697-4E1C-873F-D02D1690AC5C}">
        <p15:threadingInfo xmlns:p15="http://schemas.microsoft.com/office/powerpoint/2012/main" timeZoneBias="3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11:31:59.958" idx="3">
    <p:pos x="10" y="10"/>
    <p:text>Whole Slide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Calibri" pitchFamily="34" charset="0"/>
              </a:rPr>
              <a:t>Hello and welcome all to our presentation. We</a:t>
            </a:r>
            <a:r>
              <a:rPr lang="en-US" b="0" baseline="0" dirty="0" smtClean="0">
                <a:latin typeface="Calibri" pitchFamily="34" charset="0"/>
              </a:rPr>
              <a:t> are Kevin and Max and today we will be talking to you about our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11</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Along with the </a:t>
            </a:r>
            <a:r>
              <a:rPr lang="en-US" b="0" dirty="0" err="1" smtClean="0"/>
              <a:t>tensorflow</a:t>
            </a:r>
            <a:r>
              <a:rPr lang="en-US" b="0" baseline="0" dirty="0" smtClean="0"/>
              <a:t> record files, we will also need a </a:t>
            </a:r>
            <a:r>
              <a:rPr lang="en-US" b="0" baseline="0" dirty="0" err="1" smtClean="0"/>
              <a:t>pbtxt</a:t>
            </a:r>
            <a:r>
              <a:rPr lang="en-US" b="0" baseline="0" dirty="0" smtClean="0"/>
              <a:t> file and configuration file.</a:t>
            </a:r>
          </a:p>
          <a:p>
            <a:pPr>
              <a:buFont typeface="Wingdings" pitchFamily="2" charset="2"/>
              <a:buNone/>
            </a:pPr>
            <a:endParaRPr lang="en-US" b="0" baseline="0" dirty="0" smtClean="0"/>
          </a:p>
          <a:p>
            <a:pPr>
              <a:buFont typeface="Wingdings" pitchFamily="2" charset="2"/>
              <a:buNone/>
            </a:pPr>
            <a:r>
              <a:rPr lang="en-US" b="0" baseline="0" dirty="0" smtClean="0"/>
              <a:t>The </a:t>
            </a:r>
            <a:r>
              <a:rPr lang="en-US" b="0" baseline="0" dirty="0" err="1" smtClean="0"/>
              <a:t>pbtxt</a:t>
            </a:r>
            <a:r>
              <a:rPr lang="en-US" b="0" baseline="0" dirty="0" smtClean="0"/>
              <a:t> file is used to link the id number from the neural network to a classification label. </a:t>
            </a:r>
          </a:p>
          <a:p>
            <a:pPr>
              <a:buFont typeface="Wingdings" pitchFamily="2" charset="2"/>
              <a:buNone/>
            </a:pPr>
            <a:r>
              <a:rPr lang="en-US" b="0" baseline="0" dirty="0" smtClean="0"/>
              <a:t>Our classification labels of Wrenches, Pliers, and Screwdrivers have represented with an id of 1, 2, and 3 respectively.</a:t>
            </a:r>
          </a:p>
          <a:p>
            <a:pPr>
              <a:buFont typeface="Wingdings" pitchFamily="2" charset="2"/>
              <a:buNone/>
            </a:pPr>
            <a:endParaRPr lang="en-US" b="0" baseline="0" dirty="0" smtClean="0"/>
          </a:p>
          <a:p>
            <a:pPr>
              <a:buFont typeface="Wingdings" pitchFamily="2" charset="2"/>
              <a:buNone/>
            </a:pPr>
            <a:r>
              <a:rPr lang="en-US" b="0" baseline="0" dirty="0" smtClean="0"/>
              <a:t>We are using the </a:t>
            </a:r>
            <a:r>
              <a:rPr lang="en-US" sz="1200" dirty="0" smtClean="0"/>
              <a:t>ssd_mobilenet_v1_pets</a:t>
            </a:r>
            <a:r>
              <a:rPr lang="en-US" sz="1200" baseline="0" dirty="0" smtClean="0"/>
              <a:t> configuration file with a few tweaks. The number of classes was changed to 3, we reduced the batch size from 24 to 15 for hardware considerations, and lastly we had to point the configuration file to our dataset and label map.</a:t>
            </a:r>
          </a:p>
          <a:p>
            <a:pPr>
              <a:buFont typeface="Wingdings" pitchFamily="2" charset="2"/>
              <a:buNone/>
            </a:pPr>
            <a:endParaRPr lang="en-US" sz="1200" b="0" baseline="0" dirty="0" smtClean="0"/>
          </a:p>
          <a:p>
            <a:pPr>
              <a:buFont typeface="Wingdings" pitchFamily="2" charset="2"/>
              <a:buNone/>
            </a:pPr>
            <a:r>
              <a:rPr lang="en-US" sz="1200" b="0" baseline="0" dirty="0" smtClean="0"/>
              <a:t>The overall training time was 13+ hours as it ran overnight.</a:t>
            </a:r>
          </a:p>
          <a:p>
            <a:pPr>
              <a:buFont typeface="Wingdings" pitchFamily="2" charset="2"/>
              <a:buNone/>
            </a:pPr>
            <a:endParaRPr lang="en-US" sz="1200" b="0" baseline="0" dirty="0" smtClean="0"/>
          </a:p>
          <a:p>
            <a:pPr>
              <a:buFont typeface="Wingdings" pitchFamily="2" charset="2"/>
              <a:buNone/>
            </a:pPr>
            <a:r>
              <a:rPr lang="en-US" sz="1200" b="0" baseline="0" dirty="0" smtClean="0"/>
              <a:t>The next slide shows a video the results without tracking added.</a:t>
            </a:r>
            <a:endParaRPr lang="en-US" b="0" baseline="0" dirty="0" smtClean="0"/>
          </a:p>
          <a:p>
            <a:pPr>
              <a:buFont typeface="Wingdings" pitchFamily="2" charset="2"/>
              <a:buNone/>
            </a:pPr>
            <a:endParaRPr lang="en-US" b="0" baseline="0" dirty="0" smtClean="0"/>
          </a:p>
          <a:p>
            <a:pPr>
              <a:buFont typeface="Wingdings" pitchFamily="2" charset="2"/>
              <a:buNone/>
            </a:pPr>
            <a:endParaRPr lang="en-US" b="0" baseline="0" dirty="0" smtClean="0"/>
          </a:p>
          <a:p>
            <a:pPr>
              <a:buFont typeface="Wingdings" pitchFamily="2" charset="2"/>
              <a:buNone/>
            </a:pPr>
            <a:endParaRPr lang="en-US" b="0" baseline="0" dirty="0" smtClean="0"/>
          </a:p>
          <a:p>
            <a:pPr>
              <a:buFont typeface="Wingdings" pitchFamily="2" charset="2"/>
              <a:buNone/>
            </a:pPr>
            <a:endParaRPr lang="en-US" dirty="0"/>
          </a:p>
        </p:txBody>
      </p:sp>
    </p:spTree>
    <p:extLst>
      <p:ext uri="{BB962C8B-B14F-4D97-AF65-F5344CB8AC3E}">
        <p14:creationId xmlns:p14="http://schemas.microsoft.com/office/powerpoint/2010/main" val="156620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24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8153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15</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015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19</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122803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20</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smtClean="0">
                <a:solidFill>
                  <a:schemeClr val="tx1"/>
                </a:solidFill>
                <a:latin typeface="+mn-lt"/>
                <a:ea typeface="+mn-ea"/>
                <a:cs typeface="+mn-cs"/>
              </a:rPr>
              <a:t>desk. On an active workbench, tools and other useful items are frequently getting picked</a:t>
            </a:r>
          </a:p>
          <a:p>
            <a:r>
              <a:rPr lang="en-US" sz="1200" b="0" i="0" u="none" strike="noStrike" kern="1200" baseline="0" dirty="0" smtClean="0">
                <a:solidFill>
                  <a:schemeClr val="tx1"/>
                </a:solidFill>
                <a:latin typeface="+mn-lt"/>
                <a:ea typeface="+mn-ea"/>
                <a:cs typeface="+mn-cs"/>
              </a:rPr>
              <a:t>up, used, and placed down somewhere else. While good standard operating procedures will</a:t>
            </a:r>
          </a:p>
          <a:p>
            <a:r>
              <a:rPr lang="en-US" sz="1200" b="0" i="0" u="none" strike="noStrike" kern="1200" baseline="0" dirty="0" smtClean="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smtClean="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smtClean="0"/>
          </a:p>
        </p:txBody>
      </p:sp>
    </p:spTree>
    <p:extLst>
      <p:ext uri="{BB962C8B-B14F-4D97-AF65-F5344CB8AC3E}">
        <p14:creationId xmlns:p14="http://schemas.microsoft.com/office/powerpoint/2010/main" val="2137647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23</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24</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26</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27</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28</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29</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30</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31</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smtClean="0"/>
              <a:t>BEST PRACTICES: </a:t>
            </a:r>
          </a:p>
          <a:p>
            <a:pPr eaLnBrk="1" hangingPunct="1">
              <a:buFont typeface="Arial" pitchFamily="34" charset="0"/>
              <a:buChar char="•"/>
            </a:pPr>
            <a:r>
              <a:rPr lang="en-US" b="0" dirty="0" smtClean="0"/>
              <a:t> Open</a:t>
            </a:r>
            <a:r>
              <a:rPr lang="en-US" b="0" baseline="0" dirty="0" smtClean="0"/>
              <a:t> Excel 2007 before creating charts in PowerPoint</a:t>
            </a:r>
          </a:p>
          <a:p>
            <a:pPr eaLnBrk="1" hangingPunct="1">
              <a:buFont typeface="Arial" pitchFamily="34" charset="0"/>
              <a:buChar char="•"/>
            </a:pPr>
            <a:r>
              <a:rPr lang="en-US" b="0" baseline="0" dirty="0" smtClean="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smtClean="0">
                <a:solidFill>
                  <a:schemeClr val="tx1"/>
                </a:solidFill>
                <a:latin typeface="+mn-lt"/>
                <a:ea typeface="+mn-ea"/>
                <a:cs typeface="+mn-cs"/>
              </a:rPr>
              <a:t>capability of tracking common items found on a workbench in pseudo real-time. When a</a:t>
            </a:r>
          </a:p>
          <a:p>
            <a:r>
              <a:rPr lang="en-US" sz="1200" b="0" i="0" u="none" strike="noStrike" kern="1200" baseline="0" dirty="0" smtClean="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smtClean="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smtClean="0">
                <a:solidFill>
                  <a:schemeClr val="tx1"/>
                </a:solidFill>
                <a:latin typeface="+mn-lt"/>
                <a:ea typeface="+mn-ea"/>
                <a:cs typeface="+mn-cs"/>
              </a:rPr>
              <a:t>a preset bank of objects that have been pre-trained. However, the end product will likely</a:t>
            </a:r>
          </a:p>
          <a:p>
            <a:r>
              <a:rPr lang="en-US" sz="1200" b="0" i="0" u="none" strike="noStrike" kern="1200" baseline="0" dirty="0" smtClean="0">
                <a:solidFill>
                  <a:schemeClr val="tx1"/>
                </a:solidFill>
                <a:latin typeface="+mn-lt"/>
                <a:ea typeface="+mn-ea"/>
                <a:cs typeface="+mn-cs"/>
              </a:rPr>
              <a:t>have to be trainable on new objects by the user.</a:t>
            </a:r>
          </a:p>
          <a:p>
            <a:r>
              <a:rPr lang="en-US" sz="1200" b="0" i="0" u="none" strike="noStrike" kern="1200" baseline="0" dirty="0" smtClean="0">
                <a:solidFill>
                  <a:schemeClr val="tx1"/>
                </a:solidFill>
                <a:latin typeface="+mn-lt"/>
                <a:ea typeface="+mn-ea"/>
                <a:cs typeface="+mn-cs"/>
              </a:rPr>
              <a:t>For this project, the main topic of focus is object tracking. After all, the rest of the</a:t>
            </a:r>
          </a:p>
          <a:p>
            <a:r>
              <a:rPr lang="en-US" sz="1200" b="0" i="0" u="none" strike="noStrike" kern="1200" baseline="0" dirty="0" smtClean="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smtClean="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smtClean="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control our environment to ease our ingress</a:t>
            </a:r>
            <a:r>
              <a:rPr lang="en-US" baseline="0" dirty="0" smtClean="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6</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baseline="0" dirty="0" smtClean="0"/>
              <a:t>Single-shot detectors provide for faster detection at the cost of accuracy. It is a tradeoff worth making though for our pseudo ‘real-time’ application.</a:t>
            </a:r>
          </a:p>
          <a:p>
            <a:pPr>
              <a:buFont typeface="Wingdings" pitchFamily="2" charset="2"/>
              <a:buNone/>
            </a:pPr>
            <a:endParaRPr lang="en-US" b="0" baseline="0" dirty="0" smtClean="0"/>
          </a:p>
          <a:p>
            <a:pPr>
              <a:buFont typeface="Wingdings" pitchFamily="2" charset="2"/>
              <a:buNone/>
            </a:pPr>
            <a:r>
              <a:rPr lang="en-US" b="0" baseline="0" dirty="0" smtClean="0"/>
              <a:t>One of the reason why they gain their speed is because the input images are resized to a smaller resolution. This allows the different convolution layers that have multiple scaled feature maps to work through them quickly.  The varied feature maps also help with handling objects with different sizes. Lastly, they are easy </a:t>
            </a:r>
            <a:r>
              <a:rPr lang="en-US" b="0" baseline="0" smtClean="0"/>
              <a:t>to train.</a:t>
            </a:r>
            <a:endParaRPr lang="en-US" b="0" baseline="0" dirty="0" smtClean="0"/>
          </a:p>
          <a:p>
            <a:pPr>
              <a:buFont typeface="Wingdings" pitchFamily="2" charset="2"/>
              <a:buNone/>
            </a:pPr>
            <a:endParaRPr lang="en-US" b="0" baseline="0" dirty="0" smtClean="0"/>
          </a:p>
          <a:p>
            <a:pPr>
              <a:buFont typeface="Wingdings" pitchFamily="2" charset="2"/>
              <a:buNone/>
            </a:pP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smtClean="0"/>
              <a:t>Google</a:t>
            </a:r>
            <a:r>
              <a:rPr lang="en-US" b="0" baseline="0" dirty="0" smtClean="0"/>
              <a:t> Inc. developed and announced </a:t>
            </a:r>
            <a:r>
              <a:rPr lang="en-US" b="0" baseline="0" dirty="0" err="1" smtClean="0"/>
              <a:t>MobileNets</a:t>
            </a:r>
            <a:r>
              <a:rPr lang="en-US" b="0" baseline="0" dirty="0" smtClean="0"/>
              <a:t>, a class of efficient models for mobile and embedded vision applications. It achieves this efficiency by using depth wise separable convolutions to build light weight deep neural networks.</a:t>
            </a:r>
          </a:p>
          <a:p>
            <a:pPr>
              <a:buFont typeface="Wingdings" pitchFamily="2" charset="2"/>
              <a:buNone/>
            </a:pPr>
            <a:endParaRPr lang="en-US" b="0" baseline="0" dirty="0"/>
          </a:p>
          <a:p>
            <a:pPr>
              <a:buFont typeface="Wingdings" pitchFamily="2" charset="2"/>
              <a:buNone/>
            </a:pPr>
            <a:r>
              <a:rPr lang="en-US" b="0" baseline="0" dirty="0" smtClean="0"/>
              <a:t>The streamlined architecture brings applications like object detection and landmark recognition off of computers and onto lower resource devices like phones.</a:t>
            </a:r>
          </a:p>
          <a:p>
            <a:pPr>
              <a:buFont typeface="Wingdings" pitchFamily="2" charset="2"/>
              <a:buNone/>
            </a:pPr>
            <a:endParaRPr lang="en-US" b="0" baseline="0" dirty="0" smtClean="0"/>
          </a:p>
          <a:p>
            <a:pPr>
              <a:buFont typeface="Wingdings" pitchFamily="2" charset="2"/>
              <a:buNone/>
            </a:pPr>
            <a:r>
              <a:rPr lang="en-US" b="0" baseline="0" dirty="0" smtClean="0"/>
              <a:t>This approach falls inline with our intention to target a raspberry pi in the future.</a:t>
            </a:r>
          </a:p>
        </p:txBody>
      </p:sp>
    </p:spTree>
    <p:extLst>
      <p:ext uri="{BB962C8B-B14F-4D97-AF65-F5344CB8AC3E}">
        <p14:creationId xmlns:p14="http://schemas.microsoft.com/office/powerpoint/2010/main" val="349935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8</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smtClean="0"/>
              <a:t>Like many</a:t>
            </a:r>
            <a:r>
              <a:rPr lang="en-US" baseline="0" dirty="0" smtClean="0"/>
              <a:t> other applications in coding, neural networks are designed perfectly for reuse or transfer learning. Most deep learning applications use this approach instead of building a network from scratch every time.</a:t>
            </a:r>
          </a:p>
          <a:p>
            <a:endParaRPr lang="en-US" baseline="0" dirty="0" smtClean="0"/>
          </a:p>
          <a:p>
            <a:r>
              <a:rPr lang="en-US" baseline="0" dirty="0" smtClean="0"/>
              <a:t>The process consists of making modifications to </a:t>
            </a:r>
            <a:r>
              <a:rPr lang="en-US" baseline="0" dirty="0" err="1" smtClean="0"/>
              <a:t>pretrained</a:t>
            </a:r>
            <a:r>
              <a:rPr lang="en-US" baseline="0" dirty="0" smtClean="0"/>
              <a:t> models. Transfer learning can consist of reusing a single layer up to the whole network. </a:t>
            </a:r>
          </a:p>
          <a:p>
            <a:endParaRPr lang="en-US" baseline="0" dirty="0" smtClean="0"/>
          </a:p>
          <a:p>
            <a:r>
              <a:rPr lang="en-US" baseline="0" dirty="0" smtClean="0"/>
              <a:t>The network that we will be employing was trained on the COCO image dataset. We are reusing the entire structure, but changing the output layer for only 3 classes. The model has already defined feature details and a weight file that helps us load new images in and train for a fraction of the time to get our new </a:t>
            </a:r>
            <a:r>
              <a:rPr lang="en-US" baseline="0" smtClean="0"/>
              <a:t>output predictions.</a:t>
            </a:r>
            <a:endParaRPr lang="en-US" dirty="0"/>
          </a:p>
        </p:txBody>
      </p:sp>
    </p:spTree>
    <p:extLst>
      <p:ext uri="{BB962C8B-B14F-4D97-AF65-F5344CB8AC3E}">
        <p14:creationId xmlns:p14="http://schemas.microsoft.com/office/powerpoint/2010/main" val="28044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9</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have our image</a:t>
            </a:r>
            <a:r>
              <a:rPr lang="en-US" baseline="0" dirty="0" smtClean="0"/>
              <a:t> dataset comes the tedious part - Labels and Boundary Boxes. The boundary boxes are used for regression training as ground truths to calculate Euclidean distances. </a:t>
            </a:r>
          </a:p>
          <a:p>
            <a:endParaRPr lang="en-US" baseline="0" dirty="0" smtClean="0"/>
          </a:p>
          <a:p>
            <a:r>
              <a:rPr lang="en-US" baseline="0" dirty="0" smtClean="0"/>
              <a:t>To generate these bounding boxes, we made use of </a:t>
            </a:r>
            <a:r>
              <a:rPr lang="en-US" baseline="0" dirty="0" err="1" smtClean="0"/>
              <a:t>LabelImg</a:t>
            </a:r>
            <a:r>
              <a:rPr lang="en-US" baseline="0" dirty="0" smtClean="0"/>
              <a:t> to open each photo, draw a box around the object, and then classify it. </a:t>
            </a:r>
            <a:r>
              <a:rPr lang="en-US" baseline="0" dirty="0" err="1" smtClean="0"/>
              <a:t>LabelImg</a:t>
            </a:r>
            <a:r>
              <a:rPr lang="en-US" baseline="0" dirty="0" smtClean="0"/>
              <a:t> then creates an xml file that contain the locations, sizes, and classification label for each box. In order to import these files by </a:t>
            </a:r>
            <a:r>
              <a:rPr lang="en-US" baseline="0" dirty="0" err="1" smtClean="0"/>
              <a:t>tensorflow</a:t>
            </a:r>
            <a:r>
              <a:rPr lang="en-US" baseline="0" dirty="0" smtClean="0"/>
              <a:t>, they are converted to </a:t>
            </a:r>
            <a:r>
              <a:rPr lang="en-US" baseline="0" dirty="0" err="1" smtClean="0"/>
              <a:t>tensorflow</a:t>
            </a:r>
            <a:r>
              <a:rPr lang="en-US" baseline="0" dirty="0" smtClean="0"/>
              <a:t> record files.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4191790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omments" Target="../comments/comment2.xml"/><Relationship Id="rId5" Type="http://schemas.openxmlformats.org/officeDocument/2006/relationships/image" Target="../media/image18.emf"/><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smtClean="0"/>
              <a:t>Desktop Object </a:t>
            </a:r>
            <a:r>
              <a:rPr lang="en-US" dirty="0"/>
              <a:t>Identification and </a:t>
            </a:r>
            <a:r>
              <a:rPr lang="en-US" dirty="0" smtClean="0"/>
              <a:t>Tracking</a:t>
            </a:r>
            <a:endParaRPr lang="en-US" dirty="0"/>
          </a:p>
        </p:txBody>
      </p:sp>
      <p:sp>
        <p:nvSpPr>
          <p:cNvPr id="6" name="Subtitle 5"/>
          <p:cNvSpPr>
            <a:spLocks noGrp="1"/>
          </p:cNvSpPr>
          <p:nvPr>
            <p:ph type="subTitle" idx="1"/>
          </p:nvPr>
        </p:nvSpPr>
        <p:spPr/>
        <p:txBody>
          <a:bodyPr>
            <a:normAutofit lnSpcReduction="10000"/>
          </a:bodyPr>
          <a:lstStyle/>
          <a:p>
            <a:r>
              <a:rPr lang="en-US" dirty="0" smtClean="0"/>
              <a:t>Kevin DuCharme &amp;</a:t>
            </a:r>
          </a:p>
          <a:p>
            <a:r>
              <a:rPr lang="en-US" dirty="0" smtClean="0"/>
              <a:t>Max Li</a:t>
            </a:r>
          </a:p>
        </p:txBody>
      </p:sp>
    </p:spTree>
    <p:extLst>
      <p:ext uri="{BB962C8B-B14F-4D97-AF65-F5344CB8AC3E}">
        <p14:creationId xmlns:p14="http://schemas.microsoft.com/office/powerpoint/2010/main" val="329408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Bounding Box Labels</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814538" y="1600200"/>
            <a:ext cx="3024662" cy="4303320"/>
          </a:xfrm>
        </p:spPr>
        <p:txBody>
          <a:bodyPr>
            <a:normAutofit fontScale="92500"/>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smtClean="0"/>
              <a:t>LabelImg</a:t>
            </a:r>
            <a:r>
              <a:rPr lang="en-US" dirty="0" smtClean="0"/>
              <a:t> (</a:t>
            </a:r>
            <a:r>
              <a:rPr lang="en-US" dirty="0" err="1" smtClean="0"/>
              <a:t>github</a:t>
            </a:r>
            <a:r>
              <a:rPr lang="en-US" dirty="0" smtClean="0"/>
              <a:t>/</a:t>
            </a:r>
            <a:r>
              <a:rPr lang="en-US" dirty="0" err="1" smtClean="0"/>
              <a:t>tzutalin</a:t>
            </a:r>
            <a:r>
              <a:rPr lang="en-US" dirty="0" smtClean="0"/>
              <a:t>)</a:t>
            </a:r>
          </a:p>
          <a:p>
            <a:pPr marL="342900" indent="-342900">
              <a:buFont typeface="Arial" panose="020B0604020202020204" pitchFamily="34" charset="0"/>
              <a:buChar char="•"/>
            </a:pPr>
            <a:r>
              <a:rPr lang="en-US" dirty="0" smtClean="0"/>
              <a:t>Boundary box information was added for each item</a:t>
            </a:r>
          </a:p>
          <a:p>
            <a:pPr marL="342900" indent="-342900">
              <a:buFont typeface="Arial" panose="020B0604020202020204" pitchFamily="34" charset="0"/>
              <a:buChar char="•"/>
            </a:pPr>
            <a:r>
              <a:rPr lang="en-US" dirty="0" smtClean="0"/>
              <a:t>Label was applied to the boundary box</a:t>
            </a:r>
          </a:p>
          <a:p>
            <a:pPr marL="342900" indent="-342900">
              <a:buFont typeface="Arial" panose="020B0604020202020204" pitchFamily="34" charset="0"/>
              <a:buChar char="•"/>
            </a:pPr>
            <a:r>
              <a:rPr lang="en-US" dirty="0" smtClean="0"/>
              <a:t>Resulting XML files are converted to a </a:t>
            </a:r>
            <a:r>
              <a:rPr lang="en-US" dirty="0" err="1" smtClean="0"/>
              <a:t>tensorflow</a:t>
            </a:r>
            <a:r>
              <a:rPr lang="en-US" dirty="0" smtClean="0"/>
              <a:t> record file.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79168"/>
            <a:ext cx="5204938" cy="2612240"/>
          </a:xfrm>
          <a:prstGeom prst="rect">
            <a:avLst/>
          </a:prstGeom>
        </p:spPr>
      </p:pic>
      <p:cxnSp>
        <p:nvCxnSpPr>
          <p:cNvPr id="8" name="Straight Arrow Connector 7"/>
          <p:cNvCxnSpPr/>
          <p:nvPr/>
        </p:nvCxnSpPr>
        <p:spPr bwMode="auto">
          <a:xfrm>
            <a:off x="3027938" y="5465912"/>
            <a:ext cx="533400" cy="0"/>
          </a:xfrm>
          <a:prstGeom prst="straightConnector1">
            <a:avLst/>
          </a:prstGeom>
          <a:solidFill>
            <a:schemeClr val="accent2"/>
          </a:solidFill>
          <a:ln w="19050" cap="sq" cmpd="sng" algn="ctr">
            <a:solidFill>
              <a:schemeClr val="tx2"/>
            </a:solidFill>
            <a:prstDash val="solid"/>
            <a:round/>
            <a:headEnd type="none" w="med" len="med"/>
            <a:tailEnd type="triangle" w="lg" len="lg"/>
          </a:ln>
          <a:effectLst/>
        </p:spPr>
      </p:cxnSp>
      <p:pic>
        <p:nvPicPr>
          <p:cNvPr id="9" name="Picture 8"/>
          <p:cNvPicPr>
            <a:picLocks noChangeAspect="1"/>
          </p:cNvPicPr>
          <p:nvPr/>
        </p:nvPicPr>
        <p:blipFill>
          <a:blip r:embed="rId4"/>
          <a:stretch>
            <a:fillRect/>
          </a:stretch>
        </p:blipFill>
        <p:spPr>
          <a:xfrm>
            <a:off x="1427738" y="4869720"/>
            <a:ext cx="1427738" cy="1195560"/>
          </a:xfrm>
          <a:prstGeom prst="rect">
            <a:avLst/>
          </a:prstGeom>
        </p:spPr>
      </p:pic>
      <p:pic>
        <p:nvPicPr>
          <p:cNvPr id="10" name="Picture 9"/>
          <p:cNvPicPr>
            <a:picLocks noChangeAspect="1"/>
          </p:cNvPicPr>
          <p:nvPr/>
        </p:nvPicPr>
        <p:blipFill>
          <a:blip r:embed="rId5"/>
          <a:stretch>
            <a:fillRect/>
          </a:stretch>
        </p:blipFill>
        <p:spPr>
          <a:xfrm>
            <a:off x="3733800" y="5174520"/>
            <a:ext cx="961538" cy="729000"/>
          </a:xfrm>
          <a:prstGeom prst="rect">
            <a:avLst/>
          </a:prstGeom>
        </p:spPr>
      </p:pic>
      <p:sp>
        <p:nvSpPr>
          <p:cNvPr id="11" name="TextBox 10"/>
          <p:cNvSpPr txBox="1"/>
          <p:nvPr/>
        </p:nvSpPr>
        <p:spPr>
          <a:xfrm>
            <a:off x="1580138" y="5465912"/>
            <a:ext cx="685800" cy="318208"/>
          </a:xfrm>
          <a:prstGeom prst="rect">
            <a:avLst/>
          </a:prstGeom>
          <a:noFill/>
        </p:spPr>
        <p:txBody>
          <a:bodyPr wrap="square" rtlCol="0">
            <a:noAutofit/>
          </a:bodyPr>
          <a:lstStyle/>
          <a:p>
            <a:pPr algn="ctr"/>
            <a:r>
              <a:rPr lang="en-US" sz="1600" dirty="0" smtClean="0"/>
              <a:t>XML</a:t>
            </a:r>
          </a:p>
        </p:txBody>
      </p:sp>
      <p:sp>
        <p:nvSpPr>
          <p:cNvPr id="12" name="TextBox 11"/>
          <p:cNvSpPr txBox="1"/>
          <p:nvPr/>
        </p:nvSpPr>
        <p:spPr>
          <a:xfrm>
            <a:off x="3637538" y="5306808"/>
            <a:ext cx="1143000" cy="318208"/>
          </a:xfrm>
          <a:prstGeom prst="rect">
            <a:avLst/>
          </a:prstGeom>
          <a:noFill/>
        </p:spPr>
        <p:txBody>
          <a:bodyPr wrap="square" rtlCol="0">
            <a:noAutofit/>
          </a:bodyPr>
          <a:lstStyle/>
          <a:p>
            <a:pPr algn="ctr"/>
            <a:r>
              <a:rPr lang="en-US" sz="1600" dirty="0" err="1" smtClean="0"/>
              <a:t>Tf.record</a:t>
            </a:r>
            <a:endParaRPr lang="en-US" sz="1600" dirty="0" smtClean="0"/>
          </a:p>
        </p:txBody>
      </p:sp>
    </p:spTree>
    <p:extLst>
      <p:ext uri="{BB962C8B-B14F-4D97-AF65-F5344CB8AC3E}">
        <p14:creationId xmlns:p14="http://schemas.microsoft.com/office/powerpoint/2010/main" val="2639804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Training New Model</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20" name="Picture 19"/>
          <p:cNvPicPr>
            <a:picLocks noChangeAspect="1"/>
          </p:cNvPicPr>
          <p:nvPr/>
        </p:nvPicPr>
        <p:blipFill>
          <a:blip r:embed="rId3"/>
          <a:stretch>
            <a:fillRect/>
          </a:stretch>
        </p:blipFill>
        <p:spPr>
          <a:xfrm>
            <a:off x="771000" y="3073012"/>
            <a:ext cx="961538" cy="729000"/>
          </a:xfrm>
          <a:prstGeom prst="rect">
            <a:avLst/>
          </a:prstGeom>
        </p:spPr>
      </p:pic>
      <p:sp>
        <p:nvSpPr>
          <p:cNvPr id="21" name="TextBox 20"/>
          <p:cNvSpPr txBox="1"/>
          <p:nvPr/>
        </p:nvSpPr>
        <p:spPr>
          <a:xfrm>
            <a:off x="674738" y="3205300"/>
            <a:ext cx="1143000" cy="318208"/>
          </a:xfrm>
          <a:prstGeom prst="rect">
            <a:avLst/>
          </a:prstGeom>
          <a:noFill/>
        </p:spPr>
        <p:txBody>
          <a:bodyPr wrap="square" rtlCol="0">
            <a:noAutofit/>
          </a:bodyPr>
          <a:lstStyle/>
          <a:p>
            <a:pPr algn="ctr"/>
            <a:r>
              <a:rPr lang="en-US" sz="1600" dirty="0" smtClean="0"/>
              <a:t>.</a:t>
            </a:r>
            <a:r>
              <a:rPr lang="en-US" sz="1600" dirty="0" err="1" smtClean="0"/>
              <a:t>pbtxt</a:t>
            </a:r>
            <a:endParaRPr lang="en-US" sz="1600" dirty="0" smtClean="0"/>
          </a:p>
        </p:txBody>
      </p:sp>
      <p:pic>
        <p:nvPicPr>
          <p:cNvPr id="22" name="Picture 21"/>
          <p:cNvPicPr>
            <a:picLocks noChangeAspect="1"/>
          </p:cNvPicPr>
          <p:nvPr/>
        </p:nvPicPr>
        <p:blipFill>
          <a:blip r:embed="rId3"/>
          <a:stretch>
            <a:fillRect/>
          </a:stretch>
        </p:blipFill>
        <p:spPr>
          <a:xfrm>
            <a:off x="762000" y="4027008"/>
            <a:ext cx="961538" cy="729000"/>
          </a:xfrm>
          <a:prstGeom prst="rect">
            <a:avLst/>
          </a:prstGeom>
        </p:spPr>
      </p:pic>
      <p:sp>
        <p:nvSpPr>
          <p:cNvPr id="23" name="TextBox 22"/>
          <p:cNvSpPr txBox="1"/>
          <p:nvPr/>
        </p:nvSpPr>
        <p:spPr>
          <a:xfrm>
            <a:off x="665738" y="4159296"/>
            <a:ext cx="1143000" cy="318208"/>
          </a:xfrm>
          <a:prstGeom prst="rect">
            <a:avLst/>
          </a:prstGeom>
          <a:noFill/>
        </p:spPr>
        <p:txBody>
          <a:bodyPr wrap="square" rtlCol="0">
            <a:noAutofit/>
          </a:bodyPr>
          <a:lstStyle/>
          <a:p>
            <a:pPr algn="ctr"/>
            <a:r>
              <a:rPr lang="en-US" sz="1600" dirty="0" smtClean="0"/>
              <a:t>.</a:t>
            </a:r>
            <a:r>
              <a:rPr lang="en-US" sz="1600" dirty="0" err="1" smtClean="0"/>
              <a:t>config</a:t>
            </a:r>
            <a:endParaRPr lang="en-US" sz="1600" dirty="0" smtClean="0"/>
          </a:p>
        </p:txBody>
      </p:sp>
      <p:sp>
        <p:nvSpPr>
          <p:cNvPr id="24" name="Text Placeholder 6"/>
          <p:cNvSpPr txBox="1">
            <a:spLocks/>
          </p:cNvSpPr>
          <p:nvPr/>
        </p:nvSpPr>
        <p:spPr>
          <a:xfrm>
            <a:off x="2057400" y="1524000"/>
            <a:ext cx="6629400" cy="4648200"/>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342900" indent="-342900"/>
            <a:r>
              <a:rPr lang="en-US" sz="2000" dirty="0" smtClean="0"/>
              <a:t>To train the model with the new data set four files were needed</a:t>
            </a:r>
          </a:p>
          <a:p>
            <a:pPr marL="662940" lvl="1" indent="-342900"/>
            <a:r>
              <a:rPr lang="en-US" sz="1600" dirty="0" err="1" smtClean="0"/>
              <a:t>tf.record</a:t>
            </a:r>
            <a:r>
              <a:rPr lang="en-US" sz="1600" dirty="0" smtClean="0"/>
              <a:t> file for each the training and testing dataset</a:t>
            </a:r>
          </a:p>
          <a:p>
            <a:pPr marL="662940" lvl="1" indent="-342900"/>
            <a:r>
              <a:rPr lang="en-US" sz="1600" dirty="0" smtClean="0"/>
              <a:t>.</a:t>
            </a:r>
            <a:r>
              <a:rPr lang="en-US" sz="1600" dirty="0" err="1" smtClean="0"/>
              <a:t>pbtxt</a:t>
            </a:r>
            <a:r>
              <a:rPr lang="en-US" sz="1600" dirty="0" smtClean="0"/>
              <a:t> file which maps the id number to a classification label</a:t>
            </a:r>
          </a:p>
          <a:p>
            <a:pPr marL="662940" lvl="1" indent="-342900"/>
            <a:r>
              <a:rPr lang="en-US" sz="1600" dirty="0" smtClean="0"/>
              <a:t>.</a:t>
            </a:r>
            <a:r>
              <a:rPr lang="en-US" sz="1600" dirty="0" err="1" smtClean="0"/>
              <a:t>config</a:t>
            </a:r>
            <a:r>
              <a:rPr lang="en-US" sz="1600" dirty="0" smtClean="0"/>
              <a:t> which contains the architecture for the neural network</a:t>
            </a:r>
          </a:p>
          <a:p>
            <a:pPr marL="342900" indent="-342900"/>
            <a:r>
              <a:rPr lang="en-US" sz="2000" dirty="0" smtClean="0"/>
              <a:t>Configuration file was based off of ssd_mobilenet_v1_pets.config with alterations</a:t>
            </a:r>
          </a:p>
          <a:p>
            <a:pPr marL="662940" lvl="1" indent="-342900"/>
            <a:r>
              <a:rPr lang="en-US" sz="1600" dirty="0" smtClean="0"/>
              <a:t>Changes number of classes from 90 to 3</a:t>
            </a:r>
          </a:p>
          <a:p>
            <a:pPr marL="662940" lvl="1" indent="-342900"/>
            <a:r>
              <a:rPr lang="en-US" sz="1600" dirty="0" smtClean="0"/>
              <a:t>Batch sized changes from 24 to 15</a:t>
            </a:r>
          </a:p>
          <a:p>
            <a:pPr marL="662940" lvl="1" indent="-342900"/>
            <a:r>
              <a:rPr lang="en-US" sz="1600" dirty="0" smtClean="0"/>
              <a:t>Redirected to our </a:t>
            </a:r>
            <a:r>
              <a:rPr lang="en-US" sz="1600" dirty="0" err="1" smtClean="0"/>
              <a:t>tf.record</a:t>
            </a:r>
            <a:r>
              <a:rPr lang="en-US" sz="1600" dirty="0" smtClean="0"/>
              <a:t> files and label map pb.txt file</a:t>
            </a:r>
          </a:p>
          <a:p>
            <a:pPr marL="342900" indent="-342900"/>
            <a:r>
              <a:rPr lang="en-US" sz="1800" dirty="0" smtClean="0"/>
              <a:t>Training ran for 13+ hours and completed 30,857 steps</a:t>
            </a:r>
          </a:p>
          <a:p>
            <a:pPr marL="662940" lvl="1" indent="-342900"/>
            <a:endParaRPr lang="en-US" sz="1600" dirty="0" smtClean="0"/>
          </a:p>
          <a:p>
            <a:endParaRPr lang="en-US" sz="2000" dirty="0"/>
          </a:p>
        </p:txBody>
      </p:sp>
      <p:pic>
        <p:nvPicPr>
          <p:cNvPr id="25" name="Picture 24"/>
          <p:cNvPicPr>
            <a:picLocks noChangeAspect="1"/>
          </p:cNvPicPr>
          <p:nvPr/>
        </p:nvPicPr>
        <p:blipFill>
          <a:blip r:embed="rId3"/>
          <a:stretch>
            <a:fillRect/>
          </a:stretch>
        </p:blipFill>
        <p:spPr>
          <a:xfrm>
            <a:off x="762000" y="2045656"/>
            <a:ext cx="961538" cy="729000"/>
          </a:xfrm>
          <a:prstGeom prst="rect">
            <a:avLst/>
          </a:prstGeom>
        </p:spPr>
      </p:pic>
      <p:sp>
        <p:nvSpPr>
          <p:cNvPr id="26" name="TextBox 25"/>
          <p:cNvSpPr txBox="1"/>
          <p:nvPr/>
        </p:nvSpPr>
        <p:spPr>
          <a:xfrm>
            <a:off x="665738" y="2177944"/>
            <a:ext cx="1143000" cy="318208"/>
          </a:xfrm>
          <a:prstGeom prst="rect">
            <a:avLst/>
          </a:prstGeom>
          <a:noFill/>
        </p:spPr>
        <p:txBody>
          <a:bodyPr wrap="square" rtlCol="0">
            <a:noAutofit/>
          </a:bodyPr>
          <a:lstStyle/>
          <a:p>
            <a:pPr algn="ctr"/>
            <a:r>
              <a:rPr lang="en-US" sz="1600" dirty="0" err="1"/>
              <a:t>t</a:t>
            </a:r>
            <a:r>
              <a:rPr lang="en-US" sz="1600" dirty="0" err="1" smtClean="0"/>
              <a:t>f.record</a:t>
            </a:r>
            <a:endParaRPr lang="en-US" sz="1600" dirty="0" smtClean="0"/>
          </a:p>
        </p:txBody>
      </p:sp>
    </p:spTree>
    <p:extLst>
      <p:ext uri="{BB962C8B-B14F-4D97-AF65-F5344CB8AC3E}">
        <p14:creationId xmlns:p14="http://schemas.microsoft.com/office/powerpoint/2010/main" val="2110155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Real-time Detection (No Tracking)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Tracking</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Results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Improvements</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15</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Future Work</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Any Questions?</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smtClean="0"/>
              <a:t>Layout: </a:t>
            </a:r>
            <a:r>
              <a:rPr lang="en-US" dirty="0" err="1" smtClean="0"/>
              <a:t>SectionDivider</a:t>
            </a:r>
            <a:r>
              <a:rPr lang="en-US" dirty="0" smtClean="0"/>
              <a:t>, Verdana Bold 40pt</a:t>
            </a:r>
            <a:endParaRPr lang="en-US" dirty="0"/>
          </a:p>
        </p:txBody>
      </p:sp>
      <p:sp>
        <p:nvSpPr>
          <p:cNvPr id="8" name="Text Placeholder 7"/>
          <p:cNvSpPr>
            <a:spLocks noGrp="1"/>
          </p:cNvSpPr>
          <p:nvPr>
            <p:ph type="body" idx="1"/>
          </p:nvPr>
        </p:nvSpPr>
        <p:spPr/>
        <p:txBody>
          <a:bodyPr/>
          <a:lstStyle/>
          <a:p>
            <a:r>
              <a:rPr lang="en-US" smtClean="0"/>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19</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Layout: Title and Content</a:t>
            </a:r>
            <a:br>
              <a:rPr lang="en-US" dirty="0" smtClean="0"/>
            </a:br>
            <a:r>
              <a:rPr lang="en-US" dirty="0" smtClean="0"/>
              <a:t>Verdana Bold 32pt</a:t>
            </a:r>
            <a:endParaRPr lang="en-US" dirty="0"/>
          </a:p>
        </p:txBody>
      </p:sp>
      <p:sp>
        <p:nvSpPr>
          <p:cNvPr id="499719" name="Rectangle 7"/>
          <p:cNvSpPr>
            <a:spLocks noGrp="1" noChangeArrowheads="1"/>
          </p:cNvSpPr>
          <p:nvPr>
            <p:ph idx="1"/>
          </p:nvPr>
        </p:nvSpPr>
        <p:spPr/>
        <p:txBody>
          <a:bodyPr/>
          <a:lstStyle/>
          <a:p>
            <a:r>
              <a:rPr lang="en-US" dirty="0" smtClean="0"/>
              <a:t>First level bullet text</a:t>
            </a:r>
            <a:r>
              <a:rPr lang="en-US" dirty="0"/>
              <a:t>, Verdana </a:t>
            </a:r>
            <a:r>
              <a:rPr lang="en-US" dirty="0" smtClean="0"/>
              <a:t>24pt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accent1</a:t>
            </a:r>
          </a:p>
          <a:p>
            <a:pPr lvl="1"/>
            <a:r>
              <a:rPr lang="en-US" dirty="0" smtClean="0"/>
              <a:t>Second level bullet Verdana 20pt</a:t>
            </a:r>
          </a:p>
          <a:p>
            <a:pPr lvl="1"/>
            <a:r>
              <a:rPr lang="en-US" dirty="0" smtClean="0"/>
              <a:t>Line spacing 0.95, before paragraph 6pt</a:t>
            </a:r>
          </a:p>
          <a:p>
            <a:pPr lvl="2"/>
            <a:r>
              <a:rPr lang="en-US" dirty="0" smtClean="0"/>
              <a:t>Third level</a:t>
            </a:r>
          </a:p>
          <a:p>
            <a:pPr lvl="2"/>
            <a:r>
              <a:rPr lang="en-US" dirty="0" smtClean="0"/>
              <a:t>Third level</a:t>
            </a:r>
          </a:p>
          <a:p>
            <a:pPr lvl="3"/>
            <a:r>
              <a:rPr lang="en-US" dirty="0" smtClean="0"/>
              <a:t>Fourth level</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20</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mtClean="0"/>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smtClean="0"/>
              <a:t>First level bullet, Verdana 22pt</a:t>
            </a:r>
          </a:p>
          <a:p>
            <a:r>
              <a:rPr lang="en-US" dirty="0" smtClean="0"/>
              <a:t>Line spacing 0.95, before paragraph 10pt</a:t>
            </a:r>
          </a:p>
          <a:p>
            <a:r>
              <a:rPr lang="en-US" dirty="0" smtClean="0"/>
              <a:t>Left justified</a:t>
            </a:r>
          </a:p>
          <a:p>
            <a:r>
              <a:rPr lang="en-US" dirty="0" smtClean="0"/>
              <a:t>Sentence case </a:t>
            </a:r>
          </a:p>
          <a:p>
            <a:r>
              <a:rPr lang="en-US" dirty="0" smtClean="0"/>
              <a:t>First level bullet color is accent 1</a:t>
            </a:r>
          </a:p>
          <a:p>
            <a:pPr lvl="1"/>
            <a:r>
              <a:rPr lang="en-US" dirty="0" smtClean="0"/>
              <a:t>Second level bullet </a:t>
            </a:r>
          </a:p>
          <a:p>
            <a:pPr lvl="2"/>
            <a:r>
              <a:rPr lang="en-US" dirty="0" smtClean="0"/>
              <a:t>Third level</a:t>
            </a:r>
            <a:endParaRPr lang="en-US" dirty="0"/>
          </a:p>
        </p:txBody>
      </p:sp>
      <p:sp>
        <p:nvSpPr>
          <p:cNvPr id="5" name="Content Placeholder 4"/>
          <p:cNvSpPr>
            <a:spLocks noGrp="1"/>
          </p:cNvSpPr>
          <p:nvPr>
            <p:ph sz="half" idx="2"/>
          </p:nvPr>
        </p:nvSpPr>
        <p:spPr/>
        <p:txBody>
          <a:bodyPr>
            <a:normAutofit lnSpcReduction="10000"/>
          </a:bodyPr>
          <a:lstStyle/>
          <a:p>
            <a:r>
              <a:rPr lang="en-US" smtClean="0"/>
              <a:t>First level bullet, Verdana 22pt</a:t>
            </a:r>
          </a:p>
          <a:p>
            <a:r>
              <a:rPr lang="en-US" smtClean="0"/>
              <a:t>Line spacing 0.95, before paragraph 10pt</a:t>
            </a:r>
          </a:p>
          <a:p>
            <a:r>
              <a:rPr lang="en-US" smtClean="0"/>
              <a:t>Left justified</a:t>
            </a:r>
          </a:p>
          <a:p>
            <a:r>
              <a:rPr lang="en-US" smtClean="0"/>
              <a:t>Sentence case </a:t>
            </a:r>
          </a:p>
          <a:p>
            <a:r>
              <a:rPr lang="en-US" smtClean="0"/>
              <a:t>First level bullet color is accent 1</a:t>
            </a:r>
          </a:p>
          <a:p>
            <a:pPr lvl="1"/>
            <a:r>
              <a:rPr lang="en-US" smtClean="0"/>
              <a:t>Second level bullet </a:t>
            </a:r>
          </a:p>
          <a:p>
            <a:pPr lvl="2"/>
            <a:r>
              <a:rPr lang="en-US" smtClean="0"/>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smtClean="0">
                <a:latin typeface="+mn-lt"/>
              </a:rPr>
              <a:t>Black</a:t>
            </a:r>
          </a:p>
          <a:p>
            <a:pPr algn="l" eaLnBrk="0" hangingPunct="0">
              <a:spcBef>
                <a:spcPct val="0"/>
              </a:spcBef>
            </a:pPr>
            <a:r>
              <a:rPr lang="en-US" sz="1200" dirty="0" smtClean="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Red</a:t>
            </a:r>
            <a:br>
              <a:rPr lang="en-US" sz="1400" dirty="0" smtClean="0">
                <a:latin typeface="+mn-lt"/>
              </a:rPr>
            </a:br>
            <a:r>
              <a:rPr lang="en-US" sz="1200" dirty="0" smtClean="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Grey</a:t>
            </a:r>
          </a:p>
          <a:p>
            <a:pPr algn="l" eaLnBrk="0" hangingPunct="0">
              <a:spcBef>
                <a:spcPct val="0"/>
              </a:spcBef>
              <a:buClrTx/>
              <a:buFontTx/>
              <a:buNone/>
            </a:pPr>
            <a:r>
              <a:rPr lang="en-US" sz="1200" dirty="0" smtClean="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smtClean="0"/>
              <a:t>White–Background</a:t>
            </a:r>
            <a:endParaRPr lang="en-US" sz="1400" dirty="0" smtClean="0">
              <a:latin typeface="+mn-lt"/>
            </a:endParaRPr>
          </a:p>
          <a:p>
            <a:pPr algn="l" eaLnBrk="0" hangingPunct="0">
              <a:spcBef>
                <a:spcPct val="0"/>
              </a:spcBef>
            </a:pPr>
            <a:r>
              <a:rPr lang="en-US" sz="1200" dirty="0" smtClean="0">
                <a:latin typeface="+mn-lt"/>
              </a:rPr>
              <a:t>R255 G255 B255</a:t>
            </a:r>
          </a:p>
        </p:txBody>
      </p:sp>
      <p:sp>
        <p:nvSpPr>
          <p:cNvPr id="67602" name="Rectangle 18"/>
          <p:cNvSpPr>
            <a:spLocks noGrp="1" noChangeArrowheads="1"/>
          </p:cNvSpPr>
          <p:nvPr>
            <p:ph type="title"/>
          </p:nvPr>
        </p:nvSpPr>
        <p:spPr/>
        <p:txBody>
          <a:bodyPr/>
          <a:lstStyle/>
          <a:p>
            <a:r>
              <a:rPr lang="en-US" dirty="0" smtClean="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2 </a:t>
            </a:r>
          </a:p>
          <a:p>
            <a:pPr eaLnBrk="0" hangingPunct="0">
              <a:spcBef>
                <a:spcPct val="0"/>
              </a:spcBef>
            </a:pPr>
            <a:r>
              <a:rPr lang="en-US" sz="1200" dirty="0"/>
              <a:t>R178  G183  </a:t>
            </a:r>
            <a:r>
              <a:rPr lang="en-US" sz="1200" dirty="0" smtClean="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3</a:t>
            </a:r>
            <a:r>
              <a:rPr lang="en-US" sz="1400" dirty="0">
                <a:latin typeface="+mn-lt"/>
              </a:rPr>
              <a:t/>
            </a:r>
            <a:br>
              <a:rPr lang="en-US" sz="1400" dirty="0">
                <a:latin typeface="+mn-lt"/>
              </a:rPr>
            </a:br>
            <a:r>
              <a:rPr lang="en-US" sz="1200" dirty="0" smtClean="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4</a:t>
            </a:r>
          </a:p>
          <a:p>
            <a:pPr algn="l" eaLnBrk="0" hangingPunct="0">
              <a:spcBef>
                <a:spcPct val="0"/>
              </a:spcBef>
              <a:buClrTx/>
              <a:buFontTx/>
              <a:buNone/>
            </a:pPr>
            <a:r>
              <a:rPr lang="en-US" sz="1200" dirty="0" smtClean="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1</a:t>
            </a:r>
          </a:p>
          <a:p>
            <a:pPr algn="l" eaLnBrk="0" hangingPunct="0">
              <a:spcBef>
                <a:spcPct val="0"/>
              </a:spcBef>
              <a:buClrTx/>
              <a:buFontTx/>
              <a:buNone/>
            </a:pPr>
            <a:r>
              <a:rPr lang="en-US" sz="1200" dirty="0" smtClean="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smtClean="0">
                <a:latin typeface="+mn-lt"/>
              </a:rPr>
              <a:t>Accent 5</a:t>
            </a:r>
            <a:r>
              <a:rPr lang="en-US" sz="1400" dirty="0">
                <a:latin typeface="+mn-lt"/>
              </a:rPr>
              <a:t/>
            </a:r>
            <a:br>
              <a:rPr lang="en-US" sz="1400" dirty="0">
                <a:latin typeface="+mn-lt"/>
              </a:rPr>
            </a:br>
            <a:r>
              <a:rPr lang="en-US" sz="1200" dirty="0" smtClean="0">
                <a:latin typeface="+mn-lt"/>
              </a:rPr>
              <a:t>R70  G160  B220</a:t>
            </a:r>
            <a:endParaRPr lang="en-US" sz="1400" dirty="0" smtClean="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smtClean="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22</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Default Settings</a:t>
            </a:r>
            <a:endParaRPr lang="en-US" dirty="0"/>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smtClean="0">
                <a:solidFill>
                  <a:schemeClr val="tx2"/>
                </a:solidFill>
                <a:latin typeface="+mn-lt"/>
              </a:rPr>
              <a:t>Text Box </a:t>
            </a:r>
            <a:r>
              <a:rPr lang="en-US" b="1" dirty="0">
                <a:solidFill>
                  <a:schemeClr val="tx2"/>
                </a:solidFill>
                <a:latin typeface="+mn-lt"/>
              </a:rPr>
              <a:t>Default:</a:t>
            </a:r>
          </a:p>
          <a:p>
            <a:pPr algn="ctr"/>
            <a:r>
              <a:rPr lang="en-US" sz="1600" dirty="0" smtClean="0">
                <a:latin typeface="+mn-lt"/>
              </a:rPr>
              <a:t>Verdana 16pt</a:t>
            </a:r>
          </a:p>
          <a:p>
            <a:pPr algn="ctr"/>
            <a:r>
              <a:rPr lang="en-US" sz="1600" dirty="0" smtClean="0">
                <a:latin typeface="+mn-lt"/>
              </a:rPr>
              <a:t>Color: Black</a:t>
            </a:r>
          </a:p>
          <a:p>
            <a:pPr algn="ctr"/>
            <a:r>
              <a:rPr lang="en-US" sz="1600" dirty="0" smtClean="0">
                <a:latin typeface="+mn-lt"/>
              </a:rPr>
              <a:t>Align: Center</a:t>
            </a:r>
            <a:r>
              <a:rPr lang="en-US" sz="1600" dirty="0">
                <a:latin typeface="+mn-lt"/>
              </a:rPr>
              <a:t/>
            </a:r>
            <a:br>
              <a:rPr lang="en-US" sz="1600" dirty="0">
                <a:latin typeface="+mn-lt"/>
              </a:rPr>
            </a:br>
            <a:r>
              <a:rPr lang="en-US" sz="1600" dirty="0">
                <a:latin typeface="+mn-lt"/>
              </a:rPr>
              <a:t>Line </a:t>
            </a:r>
            <a:r>
              <a:rPr lang="en-US" sz="1600" dirty="0" smtClean="0">
                <a:latin typeface="+mn-lt"/>
              </a:rPr>
              <a:t>Spacing: Multiple .95</a:t>
            </a:r>
            <a:br>
              <a:rPr lang="en-US" sz="1600" dirty="0" smtClean="0">
                <a:latin typeface="+mn-lt"/>
              </a:rPr>
            </a:br>
            <a:r>
              <a:rPr lang="en-US" sz="1600" dirty="0" smtClean="0">
                <a:latin typeface="+mn-lt"/>
              </a:rPr>
              <a:t>Space Before: 6pt</a:t>
            </a:r>
            <a:br>
              <a:rPr lang="en-US" sz="1600" dirty="0" smtClean="0">
                <a:latin typeface="+mn-lt"/>
              </a:rPr>
            </a:br>
            <a:endParaRPr lang="en-US" sz="1600" dirty="0" smtClean="0">
              <a:latin typeface="+mn-lt"/>
            </a:endParaRPr>
          </a:p>
          <a:p>
            <a:pPr algn="ctr"/>
            <a:r>
              <a:rPr lang="en-US" sz="1200" i="1" dirty="0" smtClean="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Drawing Style </a:t>
            </a:r>
            <a:r>
              <a:rPr lang="en-US" b="1" dirty="0">
                <a:solidFill>
                  <a:schemeClr val="tx2"/>
                </a:solidFill>
                <a:latin typeface="+mn-lt"/>
              </a:rPr>
              <a:t>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smtClean="0">
                <a:solidFill>
                  <a:schemeClr val="tx2"/>
                </a:solidFill>
                <a:latin typeface="+mn-lt"/>
              </a:rPr>
              <a:t>Line Style Default</a:t>
            </a:r>
            <a:r>
              <a:rPr lang="en-US" b="1" dirty="0">
                <a:solidFill>
                  <a:schemeClr val="tx2"/>
                </a:solidFill>
                <a:latin typeface="+mn-lt"/>
              </a:rPr>
              <a: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smtClean="0">
                <a:solidFill>
                  <a:schemeClr val="bg1"/>
                </a:solidFill>
                <a:latin typeface="+mn-lt"/>
              </a:rPr>
              <a:t>Sample</a:t>
            </a:r>
            <a:endParaRPr lang="en-US" sz="1600" dirty="0">
              <a:solidFill>
                <a:schemeClr val="bg1"/>
              </a:solidFill>
              <a:latin typeface="+mn-lt"/>
            </a:endParaRP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smtClean="0">
                <a:solidFill>
                  <a:schemeClr val="tx2"/>
                </a:solidFill>
                <a:latin typeface="+mn-lt"/>
              </a:rPr>
              <a:t>Theme Fonts:</a:t>
            </a:r>
            <a:endParaRPr lang="en-US" b="1" dirty="0">
              <a:solidFill>
                <a:schemeClr val="tx2"/>
              </a:solidFill>
              <a:latin typeface="+mn-lt"/>
            </a:endParaRPr>
          </a:p>
          <a:p>
            <a:pPr algn="ctr"/>
            <a:r>
              <a:rPr lang="en-US" dirty="0" smtClean="0">
                <a:latin typeface="+mn-lt"/>
              </a:rPr>
              <a:t>Verdana (heading)</a:t>
            </a:r>
          </a:p>
          <a:p>
            <a:pPr algn="ctr"/>
            <a:r>
              <a:rPr lang="en-US" dirty="0" smtClean="0"/>
              <a:t>Verdana </a:t>
            </a:r>
            <a:r>
              <a:rPr lang="en-US" dirty="0" smtClean="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23</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
            </a:r>
            <a:br>
              <a:rPr lang="en-US" dirty="0" smtClean="0"/>
            </a:br>
            <a:r>
              <a:rPr lang="en-US" dirty="0" smtClean="0"/>
              <a:t>Default Table Style</a:t>
            </a:r>
            <a:endParaRPr lang="en-US" dirty="0"/>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gridCol w="1645920"/>
                <a:gridCol w="1645920"/>
                <a:gridCol w="1645920"/>
                <a:gridCol w="1645920"/>
              </a:tblGrid>
              <a:tr h="533677">
                <a:tc>
                  <a:txBody>
                    <a:bodyPr/>
                    <a:lstStyle/>
                    <a:p>
                      <a:r>
                        <a:rPr lang="en-US" sz="1800" dirty="0" smtClean="0"/>
                        <a:t>Heading</a:t>
                      </a:r>
                      <a:r>
                        <a:rPr lang="en-US" sz="1800" baseline="0" dirty="0" smtClean="0"/>
                        <a:t> 1</a:t>
                      </a:r>
                      <a:endParaRPr lang="en-US" sz="1800" dirty="0"/>
                    </a:p>
                  </a:txBody>
                  <a:tcPr marL="89777" marR="89777" marT="44889" marB="44889"/>
                </a:tc>
                <a:tc>
                  <a:txBody>
                    <a:bodyPr/>
                    <a:lstStyle/>
                    <a:p>
                      <a:r>
                        <a:rPr lang="en-US" sz="1800" dirty="0" smtClean="0"/>
                        <a:t>Heading 2</a:t>
                      </a:r>
                      <a:endParaRPr lang="en-US" sz="1800" dirty="0"/>
                    </a:p>
                  </a:txBody>
                  <a:tcPr marL="89777" marR="89777" marT="44889" marB="44889"/>
                </a:tc>
                <a:tc>
                  <a:txBody>
                    <a:bodyPr/>
                    <a:lstStyle/>
                    <a:p>
                      <a:r>
                        <a:rPr lang="en-US" sz="1800" dirty="0" smtClean="0"/>
                        <a:t>Heading 3</a:t>
                      </a:r>
                      <a:endParaRPr lang="en-US" sz="1800" dirty="0"/>
                    </a:p>
                  </a:txBody>
                  <a:tcPr marL="89777" marR="89777" marT="44889" marB="44889"/>
                </a:tc>
                <a:tc>
                  <a:txBody>
                    <a:bodyPr/>
                    <a:lstStyle/>
                    <a:p>
                      <a:r>
                        <a:rPr lang="en-US" sz="1800" dirty="0" smtClean="0"/>
                        <a:t>Heading 4</a:t>
                      </a:r>
                      <a:endParaRPr lang="en-US" sz="1800" dirty="0"/>
                    </a:p>
                  </a:txBody>
                  <a:tcPr marL="89777" marR="89777" marT="44889" marB="44889"/>
                </a:tc>
                <a:tc>
                  <a:txBody>
                    <a:bodyPr/>
                    <a:lstStyle/>
                    <a:p>
                      <a:r>
                        <a:rPr lang="en-US" sz="1800" dirty="0" smtClean="0"/>
                        <a:t>Heading 5</a:t>
                      </a:r>
                      <a:endParaRPr lang="en-US" sz="1800" dirty="0"/>
                    </a:p>
                  </a:txBody>
                  <a:tcPr marL="89777" marR="89777" marT="44889" marB="44889"/>
                </a:tc>
              </a:tr>
              <a:tr h="533677">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c>
                  <a:txBody>
                    <a:bodyPr/>
                    <a:lstStyle/>
                    <a:p>
                      <a:r>
                        <a:rPr lang="en-US" sz="1800" dirty="0" smtClean="0"/>
                        <a:t>Content</a:t>
                      </a:r>
                      <a:endParaRPr lang="en-US" sz="1800" dirty="0"/>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Content</a:t>
                      </a:r>
                    </a:p>
                  </a:txBody>
                  <a:tcPr marL="89777" marR="89777" marT="44889" marB="44889"/>
                </a:tc>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Layout: </a:t>
            </a:r>
            <a:r>
              <a:rPr lang="en-US" dirty="0" err="1" smtClean="0"/>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smtClean="0"/>
              <a:t>Photo description</a:t>
            </a:r>
            <a:endParaRPr lang="en-US" dirty="0"/>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a:t>
            </a:r>
            <a:br>
              <a:rPr lang="en-US" smtClean="0"/>
            </a:br>
            <a:r>
              <a:rPr lang="en-US" smtClean="0"/>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dirty="0"/>
          </a:p>
        </p:txBody>
      </p:sp>
    </p:spTree>
    <p:extLst>
      <p:ext uri="{BB962C8B-B14F-4D97-AF65-F5344CB8AC3E}">
        <p14:creationId xmlns:p14="http://schemas.microsoft.com/office/powerpoint/2010/main" val="121400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smtClean="0"/>
              <a:t>First level bullet text</a:t>
            </a:r>
          </a:p>
          <a:p>
            <a:r>
              <a:rPr lang="en-US" dirty="0" smtClean="0"/>
              <a:t>Line spacing 0.95, before paragraph 12pt</a:t>
            </a:r>
          </a:p>
          <a:p>
            <a:r>
              <a:rPr lang="en-US" dirty="0" smtClean="0"/>
              <a:t>Left justified</a:t>
            </a:r>
          </a:p>
          <a:p>
            <a:r>
              <a:rPr lang="en-US" dirty="0" smtClean="0"/>
              <a:t>Sentence case </a:t>
            </a:r>
          </a:p>
          <a:p>
            <a:r>
              <a:rPr lang="en-US" dirty="0" smtClean="0"/>
              <a:t>First level bullet color is accent 2</a:t>
            </a:r>
          </a:p>
          <a:p>
            <a:pPr lvl="1"/>
            <a:r>
              <a:rPr lang="en-US" dirty="0" smtClean="0"/>
              <a:t>Second bullet level</a:t>
            </a:r>
          </a:p>
          <a:p>
            <a:pPr lvl="1"/>
            <a:r>
              <a:rPr lang="en-US" dirty="0" smtClean="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27</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28</a:t>
            </a:fld>
            <a:endParaRPr lang="en-US" dirty="0"/>
          </a:p>
        </p:txBody>
      </p:sp>
    </p:spTree>
    <p:extLst>
      <p:ext uri="{BB962C8B-B14F-4D97-AF65-F5344CB8AC3E}">
        <p14:creationId xmlns:p14="http://schemas.microsoft.com/office/powerpoint/2010/main" val="390649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Layout: Two Content </a:t>
            </a:r>
            <a:br>
              <a:rPr lang="en-US" smtClean="0"/>
            </a:br>
            <a:r>
              <a:rPr lang="en-US" smtClean="0"/>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29</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Motivation</a:t>
            </a:r>
            <a:endParaRPr lang="en-US" dirty="0"/>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a:t>
            </a:r>
            <a:r>
              <a:rPr lang="en-US" sz="2000" dirty="0" smtClean="0"/>
              <a:t>used desk</a:t>
            </a:r>
            <a:r>
              <a:rPr lang="en-US" sz="2000" dirty="0"/>
              <a:t>. On an active workbench, tools and other useful items are frequently getting </a:t>
            </a:r>
            <a:r>
              <a:rPr lang="en-US" sz="2000" dirty="0" smtClean="0"/>
              <a:t>picked up</a:t>
            </a:r>
            <a:r>
              <a:rPr lang="en-US" sz="2000" dirty="0"/>
              <a:t>, used, and placed down somewhere else. While good standard operating procedures </a:t>
            </a:r>
            <a:r>
              <a:rPr lang="en-US" sz="2000" dirty="0" smtClean="0"/>
              <a:t>will make </a:t>
            </a:r>
            <a:r>
              <a:rPr lang="en-US" sz="2000" dirty="0"/>
              <a:t>sure all the parts end up where they're expected to be, it's very easy to quickly </a:t>
            </a:r>
            <a:r>
              <a:rPr lang="en-US" sz="2000" dirty="0" smtClean="0"/>
              <a:t>lose track </a:t>
            </a:r>
            <a:r>
              <a:rPr lang="en-US" sz="2000" dirty="0"/>
              <a:t>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30</a:t>
            </a:fld>
            <a:endParaRPr lang="en-US" dirty="0"/>
          </a:p>
        </p:txBody>
      </p:sp>
    </p:spTree>
    <p:extLst>
      <p:ext uri="{BB962C8B-B14F-4D97-AF65-F5344CB8AC3E}">
        <p14:creationId xmlns:p14="http://schemas.microsoft.com/office/powerpoint/2010/main" val="56134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smtClean="0"/>
              <a:t>Layout: Two Content </a:t>
            </a:r>
            <a:br>
              <a:rPr lang="en-US" smtClean="0"/>
            </a:br>
            <a:r>
              <a:rPr lang="en-US" smtClean="0"/>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smtClean="0"/>
              <a:t>First level bullet text</a:t>
            </a:r>
          </a:p>
          <a:p>
            <a:r>
              <a:rPr lang="en-US" smtClean="0"/>
              <a:t>Line spacing 0.95, before paragraph 12pt</a:t>
            </a:r>
          </a:p>
          <a:p>
            <a:r>
              <a:rPr lang="en-US" smtClean="0"/>
              <a:t>Left justified</a:t>
            </a:r>
          </a:p>
          <a:p>
            <a:r>
              <a:rPr lang="en-US" smtClean="0"/>
              <a:t>Sentence case </a:t>
            </a:r>
          </a:p>
          <a:p>
            <a:r>
              <a:rPr lang="en-US" smtClean="0"/>
              <a:t>First level bullet color is accent 2</a:t>
            </a:r>
          </a:p>
          <a:p>
            <a:pPr lvl="1"/>
            <a:r>
              <a:rPr lang="en-US" smtClean="0"/>
              <a:t>Second bullet level</a:t>
            </a:r>
          </a:p>
          <a:p>
            <a:pPr lvl="1"/>
            <a:r>
              <a:rPr lang="en-US" smtClean="0"/>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31</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Introduction</a:t>
            </a:r>
            <a:endParaRPr lang="en-US" dirty="0"/>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smtClean="0"/>
          </a:p>
          <a:p>
            <a:endParaRPr lang="en-US" dirty="0"/>
          </a:p>
          <a:p>
            <a:r>
              <a:rPr lang="en-US" sz="2000" dirty="0" smtClean="0"/>
              <a:t>Starting the framework for a lab assistant robot</a:t>
            </a:r>
          </a:p>
          <a:p>
            <a:r>
              <a:rPr lang="en-US" sz="2000" dirty="0" smtClean="0"/>
              <a:t>Detect and track pre-trained common workbench items</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smtClean="0"/>
          </a:p>
          <a:p>
            <a:r>
              <a:rPr lang="en-US" dirty="0" smtClean="0"/>
              <a:t>Controlled Environment</a:t>
            </a:r>
          </a:p>
          <a:p>
            <a:pPr marL="342900" indent="-342900">
              <a:buFont typeface="Arial" panose="020B0604020202020204" pitchFamily="34" charset="0"/>
              <a:buChar char="•"/>
            </a:pPr>
            <a:r>
              <a:rPr lang="en-US" sz="1800" dirty="0" smtClean="0"/>
              <a:t>Keep setup simple</a:t>
            </a:r>
          </a:p>
          <a:p>
            <a:pPr marL="342900" indent="-342900">
              <a:buFont typeface="Arial" panose="020B0604020202020204" pitchFamily="34" charset="0"/>
              <a:buChar char="•"/>
            </a:pPr>
            <a:r>
              <a:rPr lang="en-US" sz="1800" dirty="0" smtClean="0"/>
              <a:t>Top-down viewing camera</a:t>
            </a:r>
          </a:p>
          <a:p>
            <a:pPr marL="342900" indent="-342900">
              <a:buFont typeface="Arial" panose="020B0604020202020204" pitchFamily="34" charset="0"/>
              <a:buChar char="•"/>
            </a:pPr>
            <a:r>
              <a:rPr lang="en-US" sz="1800" dirty="0" smtClean="0"/>
              <a:t>Kept well-lit</a:t>
            </a:r>
          </a:p>
          <a:p>
            <a:pPr marL="342900" indent="-342900">
              <a:buFont typeface="Arial" panose="020B0604020202020204" pitchFamily="34" charset="0"/>
              <a:buChar char="•"/>
            </a:pPr>
            <a:r>
              <a:rPr lang="en-US" sz="1800" dirty="0" smtClean="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smtClean="0"/>
              <a:t>Single-Shot </a:t>
            </a:r>
            <a:r>
              <a:rPr lang="en-US" dirty="0" smtClean="0"/>
              <a:t>Detectors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6</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1026" name="Picture 2" descr="http://joshua881228.webfactional.com/media/uploads/ReadingNote/arXiv_SSD/S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8" y="2438400"/>
            <a:ext cx="8236202"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8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err="1" smtClean="0"/>
              <a:t>MobileNets</a:t>
            </a:r>
            <a:endParaRPr lang="en-US" dirty="0"/>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376"/>
            <a:ext cx="9144000" cy="3518297"/>
          </a:xfrm>
          <a:prstGeom prst="rect">
            <a:avLst/>
          </a:prstGeom>
        </p:spPr>
      </p:pic>
      <p:sp>
        <p:nvSpPr>
          <p:cNvPr id="6" name="TextBox 5"/>
          <p:cNvSpPr txBox="1"/>
          <p:nvPr/>
        </p:nvSpPr>
        <p:spPr>
          <a:xfrm>
            <a:off x="4419600" y="6096000"/>
            <a:ext cx="914400" cy="914400"/>
          </a:xfrm>
          <a:prstGeom prst="rect">
            <a:avLst/>
          </a:prstGeom>
          <a:noFill/>
        </p:spPr>
        <p:txBody>
          <a:bodyPr wrap="none" rtlCol="0">
            <a:noAutofit/>
          </a:bodyPr>
          <a:lstStyle/>
          <a:p>
            <a:pPr algn="ctr"/>
            <a:r>
              <a:rPr lang="en-US" sz="1000" dirty="0" smtClean="0"/>
              <a:t>A</a:t>
            </a:r>
            <a:r>
              <a:rPr lang="en-US" sz="1000" dirty="0"/>
              <a:t>. G. Howard</a:t>
            </a:r>
            <a:r>
              <a:rPr lang="en-US" sz="1000" i="1" dirty="0"/>
              <a:t> et al</a:t>
            </a:r>
            <a:r>
              <a:rPr lang="en-US" sz="1000" dirty="0"/>
              <a:t>, "</a:t>
            </a:r>
            <a:r>
              <a:rPr lang="en-US" sz="1000" dirty="0" err="1"/>
              <a:t>MobileNets</a:t>
            </a:r>
            <a:r>
              <a:rPr lang="en-US" sz="1000" dirty="0"/>
              <a:t>: Efficient Convolutional Neural Networks for Mobile Vision Applications," 2017.</a:t>
            </a:r>
          </a:p>
          <a:p>
            <a:pPr algn="ctr"/>
            <a:endParaRPr lang="en-US" sz="1000" dirty="0" err="1" smtClean="0"/>
          </a:p>
        </p:txBody>
      </p:sp>
    </p:spTree>
    <p:extLst>
      <p:ext uri="{BB962C8B-B14F-4D97-AF65-F5344CB8AC3E}">
        <p14:creationId xmlns:p14="http://schemas.microsoft.com/office/powerpoint/2010/main" val="2619525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Transfer Learning</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8</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334719"/>
            <a:ext cx="7772400" cy="4989881"/>
          </a:xfrm>
          <a:prstGeom prst="rect">
            <a:avLst/>
          </a:prstGeom>
        </p:spPr>
      </p:pic>
    </p:spTree>
    <p:extLst>
      <p:ext uri="{BB962C8B-B14F-4D97-AF65-F5344CB8AC3E}">
        <p14:creationId xmlns:p14="http://schemas.microsoft.com/office/powerpoint/2010/main" val="19065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Gathering Training Set</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9</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The project was limited to three classes: Wrenches, Pliers, and Screwdrivers.</a:t>
            </a:r>
          </a:p>
          <a:p>
            <a:pPr marL="342900" indent="-342900">
              <a:buFont typeface="Arial" panose="020B0604020202020204" pitchFamily="34" charset="0"/>
              <a:buChar char="•"/>
            </a:pPr>
            <a:r>
              <a:rPr lang="en-US" dirty="0" smtClean="0"/>
              <a:t>Each category contains ~150 sample images</a:t>
            </a:r>
          </a:p>
          <a:p>
            <a:pPr marL="342900" indent="-342900">
              <a:buFont typeface="Arial" panose="020B0604020202020204" pitchFamily="34" charset="0"/>
              <a:buChar char="•"/>
            </a:pPr>
            <a:r>
              <a:rPr lang="en-US" dirty="0" smtClean="0"/>
              <a:t>Images are of various resolutions</a:t>
            </a:r>
          </a:p>
          <a:p>
            <a:pPr marL="342900" indent="-342900">
              <a:buFont typeface="Arial" panose="020B0604020202020204" pitchFamily="34" charset="0"/>
              <a:buChar char="•"/>
            </a:pPr>
            <a:r>
              <a:rPr lang="en-US" dirty="0" smtClean="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493</TotalTime>
  <Words>2129</Words>
  <Application>Microsoft Office PowerPoint</Application>
  <PresentationFormat>On-screen Show (4:3)</PresentationFormat>
  <Paragraphs>359</Paragraphs>
  <Slides>31</Slides>
  <Notes>28</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Single-Shot Detectors</vt:lpstr>
      <vt:lpstr>MobileNets</vt:lpstr>
      <vt:lpstr>Transfer Learning</vt:lpstr>
      <vt:lpstr>Gathering Training Set</vt:lpstr>
      <vt:lpstr>Bounding Box Labels</vt:lpstr>
      <vt:lpstr>Training New Model</vt:lpstr>
      <vt:lpstr>Real-time Detection (No Tracking)</vt:lpstr>
      <vt:lpstr>Tracking</vt:lpstr>
      <vt:lpstr>Results</vt:lpstr>
      <vt:lpstr>Improvements</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Kevin DuCharme</cp:lastModifiedBy>
  <cp:revision>84</cp:revision>
  <dcterms:created xsi:type="dcterms:W3CDTF">2016-10-10T18:04:18Z</dcterms:created>
  <dcterms:modified xsi:type="dcterms:W3CDTF">2017-12-11T21:40:21Z</dcterms:modified>
</cp:coreProperties>
</file>